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14"/>
  </p:notesMasterIdLst>
  <p:sldIdLst>
    <p:sldId id="285" r:id="rId2"/>
    <p:sldId id="275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</p:sldIdLst>
  <p:sldSz cx="9144000" cy="4937125"/>
  <p:notesSz cx="9753600" cy="5486400"/>
  <p:defaultTextStyle>
    <a:defPPr>
      <a:defRPr lang="en-US"/>
    </a:defPPr>
    <a:lvl1pPr marL="0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2407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4814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7221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89628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2035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34442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56850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79257" algn="l" defTabSz="42240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592">
          <p15:clr>
            <a:srgbClr val="A4A3A4"/>
          </p15:clr>
        </p15:guide>
        <p15:guide id="4" pos="20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VARAJA K" initials="YK" lastIdx="1" clrIdx="0">
    <p:extLst>
      <p:ext uri="{19B8F6BF-5375-455C-9EA6-DF929625EA0E}">
        <p15:presenceInfo xmlns:p15="http://schemas.microsoft.com/office/powerpoint/2012/main" userId="YUVARAJA 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D6192-DC99-463F-AF45-85FD387C9562}" v="833" dt="2020-03-29T15:50:58.88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880"/>
        <p:guide pos="2160"/>
        <p:guide orient="horz" pos="2592"/>
        <p:guide pos="20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7513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C5013-C4C0-4EAF-B400-71BD5873DD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411163"/>
            <a:ext cx="3810000" cy="205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4725" y="2606675"/>
            <a:ext cx="7804150" cy="246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211763"/>
            <a:ext cx="4225925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24500" y="5211763"/>
            <a:ext cx="4227513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CDF75-1B27-4544-89B0-D99DD957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2407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4814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7221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89628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2035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34442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56850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79257" algn="l" defTabSz="8448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411163"/>
            <a:ext cx="3810000" cy="2057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3709"/>
            <a:ext cx="7772400" cy="10582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7704"/>
            <a:ext cx="6400800" cy="12617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7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9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4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6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9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0AFD-1386-4060-94B5-BB7BDBCB996B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1A87-10D1-4B21-82D6-B3872FC8197A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15" y="157713"/>
            <a:ext cx="2193925" cy="33702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365" y="157713"/>
            <a:ext cx="6432550" cy="33702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EB8A-908A-4BF8-8904-5DF8381F1998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0C7B-FEC2-499D-92EF-0302C6282E67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72560"/>
            <a:ext cx="7772400" cy="980568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92565"/>
            <a:ext cx="7772400" cy="107999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224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4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672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8962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12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344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56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792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1E03-42FD-4CDA-8619-93E6AECE20F7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921139"/>
            <a:ext cx="4313237" cy="260684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921139"/>
            <a:ext cx="4313238" cy="260684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358F-6366-4EA8-835D-0D1535046A51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14"/>
            <a:ext cx="8229600" cy="8228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5139"/>
            <a:ext cx="4040188" cy="46057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2407" indent="0">
              <a:buNone/>
              <a:defRPr sz="1800" b="1"/>
            </a:lvl2pPr>
            <a:lvl3pPr marL="844814" indent="0">
              <a:buNone/>
              <a:defRPr sz="1700" b="1"/>
            </a:lvl3pPr>
            <a:lvl4pPr marL="1267221" indent="0">
              <a:buNone/>
              <a:defRPr sz="1500" b="1"/>
            </a:lvl4pPr>
            <a:lvl5pPr marL="1689628" indent="0">
              <a:buNone/>
              <a:defRPr sz="1500" b="1"/>
            </a:lvl5pPr>
            <a:lvl6pPr marL="2112035" indent="0">
              <a:buNone/>
              <a:defRPr sz="1500" b="1"/>
            </a:lvl6pPr>
            <a:lvl7pPr marL="2534442" indent="0">
              <a:buNone/>
              <a:defRPr sz="1500" b="1"/>
            </a:lvl7pPr>
            <a:lvl8pPr marL="2956850" indent="0">
              <a:buNone/>
              <a:defRPr sz="1500" b="1"/>
            </a:lvl8pPr>
            <a:lvl9pPr marL="337925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65709"/>
            <a:ext cx="4040188" cy="284456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05139"/>
            <a:ext cx="4041775" cy="46057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2407" indent="0">
              <a:buNone/>
              <a:defRPr sz="1800" b="1"/>
            </a:lvl2pPr>
            <a:lvl3pPr marL="844814" indent="0">
              <a:buNone/>
              <a:defRPr sz="1700" b="1"/>
            </a:lvl3pPr>
            <a:lvl4pPr marL="1267221" indent="0">
              <a:buNone/>
              <a:defRPr sz="1500" b="1"/>
            </a:lvl4pPr>
            <a:lvl5pPr marL="1689628" indent="0">
              <a:buNone/>
              <a:defRPr sz="1500" b="1"/>
            </a:lvl5pPr>
            <a:lvl6pPr marL="2112035" indent="0">
              <a:buNone/>
              <a:defRPr sz="1500" b="1"/>
            </a:lvl6pPr>
            <a:lvl7pPr marL="2534442" indent="0">
              <a:buNone/>
              <a:defRPr sz="1500" b="1"/>
            </a:lvl7pPr>
            <a:lvl8pPr marL="2956850" indent="0">
              <a:buNone/>
              <a:defRPr sz="1500" b="1"/>
            </a:lvl8pPr>
            <a:lvl9pPr marL="337925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5709"/>
            <a:ext cx="4041775" cy="284456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3D5B-74BD-4AFF-AA32-13EC160D2882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72-AA09-4354-9921-D1BA73AA7778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D19-F951-4AC4-8757-A11DC5BA2105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96571"/>
            <a:ext cx="3008313" cy="83656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196572"/>
            <a:ext cx="5111750" cy="421369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33140"/>
            <a:ext cx="3008313" cy="3377131"/>
          </a:xfrm>
        </p:spPr>
        <p:txBody>
          <a:bodyPr/>
          <a:lstStyle>
            <a:lvl1pPr marL="0" indent="0">
              <a:buNone/>
              <a:defRPr sz="1300"/>
            </a:lvl1pPr>
            <a:lvl2pPr marL="422407" indent="0">
              <a:buNone/>
              <a:defRPr sz="1100"/>
            </a:lvl2pPr>
            <a:lvl3pPr marL="844814" indent="0">
              <a:buNone/>
              <a:defRPr sz="900"/>
            </a:lvl3pPr>
            <a:lvl4pPr marL="1267221" indent="0">
              <a:buNone/>
              <a:defRPr sz="800"/>
            </a:lvl4pPr>
            <a:lvl5pPr marL="1689628" indent="0">
              <a:buNone/>
              <a:defRPr sz="800"/>
            </a:lvl5pPr>
            <a:lvl6pPr marL="2112035" indent="0">
              <a:buNone/>
              <a:defRPr sz="800"/>
            </a:lvl6pPr>
            <a:lvl7pPr marL="2534442" indent="0">
              <a:buNone/>
              <a:defRPr sz="800"/>
            </a:lvl7pPr>
            <a:lvl8pPr marL="2956850" indent="0">
              <a:buNone/>
              <a:defRPr sz="800"/>
            </a:lvl8pPr>
            <a:lvl9pPr marL="337925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4B0-19D8-45E9-8BE8-3A472287D479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55987"/>
            <a:ext cx="5486400" cy="4079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41141"/>
            <a:ext cx="5486400" cy="2962275"/>
          </a:xfrm>
        </p:spPr>
        <p:txBody>
          <a:bodyPr/>
          <a:lstStyle>
            <a:lvl1pPr marL="0" indent="0">
              <a:buNone/>
              <a:defRPr sz="3000"/>
            </a:lvl1pPr>
            <a:lvl2pPr marL="422407" indent="0">
              <a:buNone/>
              <a:defRPr sz="2600"/>
            </a:lvl2pPr>
            <a:lvl3pPr marL="844814" indent="0">
              <a:buNone/>
              <a:defRPr sz="2200"/>
            </a:lvl3pPr>
            <a:lvl4pPr marL="1267221" indent="0">
              <a:buNone/>
              <a:defRPr sz="1800"/>
            </a:lvl4pPr>
            <a:lvl5pPr marL="1689628" indent="0">
              <a:buNone/>
              <a:defRPr sz="1800"/>
            </a:lvl5pPr>
            <a:lvl6pPr marL="2112035" indent="0">
              <a:buNone/>
              <a:defRPr sz="1800"/>
            </a:lvl6pPr>
            <a:lvl7pPr marL="2534442" indent="0">
              <a:buNone/>
              <a:defRPr sz="1800"/>
            </a:lvl7pPr>
            <a:lvl8pPr marL="2956850" indent="0">
              <a:buNone/>
              <a:defRPr sz="1800"/>
            </a:lvl8pPr>
            <a:lvl9pPr marL="3379257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63986"/>
            <a:ext cx="5486400" cy="579426"/>
          </a:xfrm>
        </p:spPr>
        <p:txBody>
          <a:bodyPr/>
          <a:lstStyle>
            <a:lvl1pPr marL="0" indent="0">
              <a:buNone/>
              <a:defRPr sz="1300"/>
            </a:lvl1pPr>
            <a:lvl2pPr marL="422407" indent="0">
              <a:buNone/>
              <a:defRPr sz="1100"/>
            </a:lvl2pPr>
            <a:lvl3pPr marL="844814" indent="0">
              <a:buNone/>
              <a:defRPr sz="900"/>
            </a:lvl3pPr>
            <a:lvl4pPr marL="1267221" indent="0">
              <a:buNone/>
              <a:defRPr sz="800"/>
            </a:lvl4pPr>
            <a:lvl5pPr marL="1689628" indent="0">
              <a:buNone/>
              <a:defRPr sz="800"/>
            </a:lvl5pPr>
            <a:lvl6pPr marL="2112035" indent="0">
              <a:buNone/>
              <a:defRPr sz="800"/>
            </a:lvl6pPr>
            <a:lvl7pPr marL="2534442" indent="0">
              <a:buNone/>
              <a:defRPr sz="800"/>
            </a:lvl7pPr>
            <a:lvl8pPr marL="2956850" indent="0">
              <a:buNone/>
              <a:defRPr sz="800"/>
            </a:lvl8pPr>
            <a:lvl9pPr marL="337925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B427-D2CD-4B79-BDA6-2488D33C460A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7714"/>
            <a:ext cx="8229600" cy="822854"/>
          </a:xfrm>
          <a:prstGeom prst="rect">
            <a:avLst/>
          </a:prstGeom>
        </p:spPr>
        <p:txBody>
          <a:bodyPr vert="horz" lIns="84481" tIns="42241" rIns="84481" bIns="422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997"/>
            <a:ext cx="8229600" cy="3258274"/>
          </a:xfrm>
          <a:prstGeom prst="rect">
            <a:avLst/>
          </a:prstGeom>
        </p:spPr>
        <p:txBody>
          <a:bodyPr vert="horz" lIns="84481" tIns="42241" rIns="84481" bIns="42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75984"/>
            <a:ext cx="2133600" cy="262856"/>
          </a:xfrm>
          <a:prstGeom prst="rect">
            <a:avLst/>
          </a:prstGeom>
        </p:spPr>
        <p:txBody>
          <a:bodyPr vert="horz" lIns="84481" tIns="42241" rIns="84481" bIns="4224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1502-A07A-4E51-B118-9FC9288B1DA4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575984"/>
            <a:ext cx="2895600" cy="262856"/>
          </a:xfrm>
          <a:prstGeom prst="rect">
            <a:avLst/>
          </a:prstGeom>
        </p:spPr>
        <p:txBody>
          <a:bodyPr vert="horz" lIns="84481" tIns="42241" rIns="84481" bIns="4224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75984"/>
            <a:ext cx="2133600" cy="262856"/>
          </a:xfrm>
          <a:prstGeom prst="rect">
            <a:avLst/>
          </a:prstGeom>
        </p:spPr>
        <p:txBody>
          <a:bodyPr vert="horz" lIns="84481" tIns="42241" rIns="84481" bIns="4224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hf hdr="0"/>
  <p:txStyles>
    <p:titleStyle>
      <a:lvl1pPr algn="ctr" defTabSz="844814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805" indent="-316805" algn="l" defTabSz="84481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6412" indent="-264004" algn="l" defTabSz="84481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6018" indent="-211204" algn="l" defTabSz="84481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8425" indent="-211204" algn="l" defTabSz="844814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00832" indent="-211204" algn="l" defTabSz="844814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3239" indent="-211204" algn="l" defTabSz="84481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5646" indent="-211204" algn="l" defTabSz="84481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53" indent="-211204" algn="l" defTabSz="84481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0460" indent="-211204" algn="l" defTabSz="84481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2407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4814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7221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9628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035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4442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6850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79257" algn="l" defTabSz="8448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92493"/>
            <a:ext cx="9372601" cy="1466356"/>
          </a:xfrm>
        </p:spPr>
        <p:txBody>
          <a:bodyPr>
            <a:normAutofit fontScale="90000"/>
          </a:bodyPr>
          <a:lstStyle/>
          <a:p>
            <a:pPr algn="l"/>
            <a:br>
              <a:rPr lang="en-US" sz="22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2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200" b="1" dirty="0">
                <a:solidFill>
                  <a:schemeClr val="accent2"/>
                </a:solidFill>
                <a:latin typeface="Palatino Linotype" pitchFamily="18" charset="0"/>
              </a:rPr>
              <a:t>Subject Name :WIRELESS COMMUNICATION</a:t>
            </a:r>
            <a:br>
              <a:rPr lang="en-US" sz="22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200" b="1" dirty="0">
                <a:solidFill>
                  <a:schemeClr val="accent2"/>
                </a:solidFill>
                <a:latin typeface="Palatino Linotype" pitchFamily="18" charset="0"/>
              </a:rPr>
              <a:t>Presentation  Title :</a:t>
            </a:r>
            <a:r>
              <a:rPr lang="en-US" sz="2500" b="1" dirty="0">
                <a:solidFill>
                  <a:schemeClr val="accent2"/>
                </a:solidFill>
                <a:latin typeface="Palatino Linotype" pitchFamily="18" charset="0"/>
              </a:rPr>
              <a:t> TDMA AND FDMA</a:t>
            </a:r>
            <a:br>
              <a:rPr lang="en-US" sz="22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2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2276563"/>
            <a:ext cx="8839200" cy="2325599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itchFamily="18" charset="0"/>
              </a:rPr>
              <a:t>	Students Name	 		  	Reg . No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             </a:t>
            </a:r>
            <a:r>
              <a:rPr lang="en-I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1.HARI PRASATH V                                                                             210617106036</a:t>
            </a:r>
          </a:p>
          <a:p>
            <a:pPr algn="l"/>
            <a:r>
              <a:rPr lang="en-I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2.JAYAKUMAR D                                                                                 210617106043</a:t>
            </a:r>
          </a:p>
          <a:p>
            <a:pPr algn="l"/>
            <a:r>
              <a:rPr lang="en-I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3.JAGADEESAN K                                                                                210617106041</a:t>
            </a:r>
          </a:p>
          <a:p>
            <a:pPr algn="l"/>
            <a:r>
              <a:rPr lang="en-I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4.INDIA B S                                                                                            210617106040</a:t>
            </a:r>
          </a:p>
          <a:p>
            <a:pPr algn="l"/>
            <a:r>
              <a:rPr lang="en-I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5.INBENSIYA R                                                                                      210617106039</a:t>
            </a:r>
          </a:p>
          <a:p>
            <a:pPr algn="l"/>
            <a:r>
              <a:rPr lang="en-I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6.KARTHIKA R                                                                                      210617106045</a:t>
            </a:r>
          </a:p>
          <a:p>
            <a:pPr algn="l"/>
            <a:r>
              <a:rPr lang="en-I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7.YUVARAJ                                                                                            210617106090</a:t>
            </a:r>
          </a:p>
          <a:p>
            <a:pPr algn="l"/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IN" sz="1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</a:t>
            </a:r>
            <a:r>
              <a:rPr lang="en-IN" sz="1800" dirty="0">
                <a:solidFill>
                  <a:schemeClr val="accent4">
                    <a:lumMod val="75000"/>
                  </a:schemeClr>
                </a:solidFill>
                <a:latin typeface="Arial Black"/>
              </a:rPr>
              <a:t>                                                             </a:t>
            </a:r>
            <a:endParaRPr lang="en-US" sz="1800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</a:p>
          <a:p>
            <a:endParaRPr lang="en-US" sz="18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344613"/>
            <a:ext cx="9144000" cy="1131747"/>
          </a:xfrm>
          <a:prstGeom prst="rect">
            <a:avLst/>
          </a:prstGeom>
          <a:noFill/>
        </p:spPr>
        <p:txBody>
          <a:bodyPr wrap="square" lIns="84481" tIns="42241" rIns="84481" bIns="42241" rtlCol="0">
            <a:spAutoFit/>
          </a:bodyPr>
          <a:lstStyle/>
          <a:p>
            <a:pPr algn="ctr"/>
            <a:r>
              <a:rPr lang="en-IN" sz="22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09714"/>
            <a:ext cx="8839200" cy="47176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81" tIns="42241" rIns="84481" bIns="42241"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274285"/>
            <a:ext cx="891329" cy="618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274286"/>
            <a:ext cx="1119930" cy="652955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5E30-5DDB-457F-A343-3B9AE9775F14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4048C-17BA-47D2-9B62-4FE3539C8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dirty="0"/>
              <a:t>                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50623-D3F1-487D-8224-1FDEE6178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028568"/>
            <a:ext cx="7350125" cy="3320654"/>
          </a:xfrm>
        </p:spPr>
        <p:txBody>
          <a:bodyPr>
            <a:normAutofit/>
          </a:bodyPr>
          <a:lstStyle/>
          <a:p>
            <a:r>
              <a:rPr lang="en-IN" sz="2200" dirty="0"/>
              <a:t>Flexible bit rate</a:t>
            </a:r>
          </a:p>
          <a:p>
            <a:r>
              <a:rPr lang="en-IN" sz="2200" dirty="0"/>
              <a:t>No frequency guard band required</a:t>
            </a:r>
          </a:p>
          <a:p>
            <a:r>
              <a:rPr lang="en-IN" sz="2200" dirty="0"/>
              <a:t>No need of precise narrow band filters</a:t>
            </a:r>
          </a:p>
          <a:p>
            <a:r>
              <a:rPr lang="en-IN" sz="2200" dirty="0"/>
              <a:t>Extended battery life</a:t>
            </a:r>
          </a:p>
          <a:p>
            <a:r>
              <a:rPr lang="en-IN" sz="2200" dirty="0"/>
              <a:t>The most cost effective technology for upgrading a current </a:t>
            </a:r>
            <a:r>
              <a:rPr lang="en-IN" sz="2200" dirty="0" err="1"/>
              <a:t>analog</a:t>
            </a:r>
            <a:r>
              <a:rPr lang="en-IN" sz="2200" dirty="0"/>
              <a:t> system to 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A8DD-E204-4927-B909-B86951825058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4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6B9A-DA05-4BA3-845B-35EAD63C9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41610"/>
            <a:ext cx="6447501" cy="974957"/>
          </a:xfrm>
        </p:spPr>
        <p:txBody>
          <a:bodyPr>
            <a:normAutofit/>
          </a:bodyPr>
          <a:lstStyle/>
          <a:p>
            <a:r>
              <a:rPr lang="en-IN" sz="3000" dirty="0"/>
              <a:t>            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F51D4-50B6-47AE-89B1-B2181889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097139"/>
            <a:ext cx="6447501" cy="3252083"/>
          </a:xfrm>
        </p:spPr>
        <p:txBody>
          <a:bodyPr>
            <a:normAutofit/>
          </a:bodyPr>
          <a:lstStyle/>
          <a:p>
            <a:r>
              <a:rPr lang="en-IN" sz="2200" dirty="0"/>
              <a:t>Requires network –wide timing synchronization</a:t>
            </a:r>
          </a:p>
          <a:p>
            <a:r>
              <a:rPr lang="en-IN" sz="2200" dirty="0"/>
              <a:t>Requires signal processing for matched filtering and correlation detection</a:t>
            </a:r>
          </a:p>
          <a:p>
            <a:r>
              <a:rPr lang="en-IN" sz="2200" dirty="0"/>
              <a:t>Demands high peak power on uplink in transient mode</a:t>
            </a:r>
          </a:p>
          <a:p>
            <a:r>
              <a:rPr lang="en-IN" sz="2200" dirty="0"/>
              <a:t>Multipath distortion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1ED-57F0-4D41-9C0D-16D7E57B3629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/>
          </a:p>
          <a:p>
            <a:pPr algn="ctr">
              <a:buNone/>
            </a:pPr>
            <a:r>
              <a:rPr lang="en-US" sz="4400" dirty="0"/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0C7B-FEC2-499D-92EF-0302C6282E67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512C4-E2DE-41B7-9F20-D76FBE02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57"/>
            <a:ext cx="2158711" cy="954282"/>
          </a:xfrm>
        </p:spPr>
        <p:txBody>
          <a:bodyPr>
            <a:normAutofit/>
          </a:bodyPr>
          <a:lstStyle/>
          <a:p>
            <a:pPr algn="ctr"/>
            <a:endParaRPr lang="en-IN" sz="33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0D953-82F9-48A1-859A-2F3D1C91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66597"/>
            <a:ext cx="8858250" cy="4006844"/>
          </a:xfrm>
        </p:spPr>
        <p:txBody>
          <a:bodyPr/>
          <a:lstStyle/>
          <a:p>
            <a:endParaRPr lang="en-IN" sz="2200" dirty="0"/>
          </a:p>
          <a:p>
            <a:pPr marL="0" indent="0">
              <a:buNone/>
            </a:pPr>
            <a:r>
              <a:rPr lang="en-IN" dirty="0"/>
              <a:t>  AIM</a:t>
            </a:r>
          </a:p>
          <a:p>
            <a:r>
              <a:rPr lang="en-IN" sz="2200" dirty="0"/>
              <a:t>In order to increase the capacity of the channel FDMA and TDMA can be done</a:t>
            </a:r>
          </a:p>
          <a:p>
            <a:pPr marL="0" indent="0">
              <a:buNone/>
            </a:pPr>
            <a:endParaRPr lang="en-IN" b="1" dirty="0">
              <a:latin typeface="+mj-lt"/>
            </a:endParaRPr>
          </a:p>
          <a:p>
            <a:pPr marL="0" indent="0">
              <a:buNone/>
            </a:pPr>
            <a:r>
              <a:rPr lang="en-IN" b="1" dirty="0">
                <a:latin typeface="+mj-lt"/>
              </a:rPr>
              <a:t>  OBJECTIVE</a:t>
            </a:r>
          </a:p>
          <a:p>
            <a:r>
              <a:rPr lang="en-IN" sz="2200" dirty="0"/>
              <a:t>By defining the functioning of FDMA and TDMA and also its features increasing the capacity of the channel and using it in various application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2005-E25F-4D62-804C-5282EDF14630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2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D7BA-DE68-446E-83D3-48E5118F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411427"/>
            <a:ext cx="5143500" cy="95428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000" b="1" dirty="0"/>
              <a:t>       </a:t>
            </a:r>
            <a:r>
              <a:rPr lang="en-IN" sz="3300" b="1" dirty="0"/>
              <a:t>FREQUENCY DIVISION MULTIPLE ACCESS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3308-A59F-4C53-899F-E1FAE42BF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82850"/>
            <a:ext cx="7372350" cy="1788566"/>
          </a:xfrm>
        </p:spPr>
        <p:txBody>
          <a:bodyPr>
            <a:normAutofit/>
          </a:bodyPr>
          <a:lstStyle/>
          <a:p>
            <a:r>
              <a:rPr lang="en-IN" sz="2200" dirty="0"/>
              <a:t>Total system bandwidth is divided into narrow frequency slot</a:t>
            </a:r>
          </a:p>
          <a:p>
            <a:pPr algn="just"/>
            <a:r>
              <a:rPr lang="en-IN" sz="2200" dirty="0"/>
              <a:t>Each user is allocated a unique frequency band or channel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53A8-7128-4C85-9203-A9DFC4CE6546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9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631FC-2CBB-47B0-AE64-B0DC2ADF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41609"/>
            <a:ext cx="6447501" cy="950854"/>
          </a:xfrm>
        </p:spPr>
        <p:txBody>
          <a:bodyPr>
            <a:normAutofit/>
          </a:bodyPr>
          <a:lstStyle/>
          <a:p>
            <a:r>
              <a:rPr lang="en-IN" sz="3000" dirty="0"/>
              <a:t>          FEATURES OF 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D18E7-1CF7-4166-9200-E373072BF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097139"/>
            <a:ext cx="7064375" cy="3252083"/>
          </a:xfrm>
        </p:spPr>
        <p:txBody>
          <a:bodyPr>
            <a:normAutofit/>
          </a:bodyPr>
          <a:lstStyle/>
          <a:p>
            <a:r>
              <a:rPr lang="en-IN" sz="2200" dirty="0"/>
              <a:t>System used for low/medium traffic intensity</a:t>
            </a:r>
          </a:p>
          <a:p>
            <a:r>
              <a:rPr lang="en-IN" sz="2200" dirty="0"/>
              <a:t>Narrow band interface resistance of the channel, but sensitive to interface</a:t>
            </a:r>
          </a:p>
          <a:p>
            <a:r>
              <a:rPr lang="en-IN" sz="2200" dirty="0"/>
              <a:t>Simplicity of work equipment</a:t>
            </a:r>
          </a:p>
          <a:p>
            <a:r>
              <a:rPr lang="en-IN" sz="2200" dirty="0"/>
              <a:t>Difficulty of insertion of the signaling associated with the call</a:t>
            </a:r>
          </a:p>
          <a:p>
            <a:r>
              <a:rPr lang="en-IN" sz="2200" dirty="0"/>
              <a:t>Limitations for quality improvement</a:t>
            </a:r>
          </a:p>
          <a:p>
            <a:endParaRPr lang="en-IN" sz="2200" dirty="0"/>
          </a:p>
          <a:p>
            <a:endParaRPr lang="en-IN" sz="2200" dirty="0"/>
          </a:p>
          <a:p>
            <a:endParaRPr lang="en-I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D492-8638-420D-BE65-DCC49E9D8D62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91DF-BE77-43F7-918E-98645236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16414"/>
            <a:ext cx="6447501" cy="950854"/>
          </a:xfrm>
        </p:spPr>
        <p:txBody>
          <a:bodyPr>
            <a:normAutofit/>
          </a:bodyPr>
          <a:lstStyle/>
          <a:p>
            <a:r>
              <a:rPr lang="en-IN" sz="3000" dirty="0"/>
              <a:t>     NUMBER OF CHANNELS IN 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CEE4B-2F56-4864-8FD7-A214E74B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234281"/>
            <a:ext cx="6992937" cy="3114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err="1"/>
              <a:t>Btotal</a:t>
            </a:r>
            <a:r>
              <a:rPr lang="en-IN" sz="2200" dirty="0"/>
              <a:t> = Total system bandwidth,</a:t>
            </a:r>
          </a:p>
          <a:p>
            <a:pPr marL="0" indent="0">
              <a:buNone/>
            </a:pPr>
            <a:r>
              <a:rPr lang="en-IN" sz="2200" dirty="0" err="1"/>
              <a:t>Bguard</a:t>
            </a:r>
            <a:r>
              <a:rPr lang="en-IN" sz="2200" dirty="0"/>
              <a:t>= Guard band at edge,</a:t>
            </a:r>
          </a:p>
          <a:p>
            <a:pPr marL="0" indent="0">
              <a:buNone/>
            </a:pPr>
            <a:r>
              <a:rPr lang="en-IN" sz="2200" dirty="0"/>
              <a:t>Bch= single radio channel bandwidth,</a:t>
            </a:r>
          </a:p>
          <a:p>
            <a:pPr marL="0" indent="0">
              <a:buNone/>
            </a:pPr>
            <a:r>
              <a:rPr lang="en-IN" sz="2200" dirty="0"/>
              <a:t>Then the number of channels in FDMA system is</a:t>
            </a:r>
          </a:p>
          <a:p>
            <a:pPr marL="0" indent="0">
              <a:buNone/>
            </a:pPr>
            <a:r>
              <a:rPr lang="en-IN" sz="2200" dirty="0"/>
              <a:t>N=btotal-2bguard/bch</a:t>
            </a:r>
          </a:p>
          <a:p>
            <a:pPr marL="0" indent="0">
              <a:buNone/>
            </a:pPr>
            <a:endParaRPr lang="en-IN" sz="2200" dirty="0"/>
          </a:p>
          <a:p>
            <a:pPr marL="0" indent="0">
              <a:buNone/>
            </a:pPr>
            <a:endParaRPr lang="en-IN" sz="2200" dirty="0"/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27DB-5BDF-43FF-ADFE-5398A09CCF56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1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CA0F-2348-412B-99BE-C49289F6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dirty="0"/>
              <a:t>                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6B15-042B-4FA5-80F9-88DCAC9CC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165710"/>
            <a:ext cx="6447501" cy="3222845"/>
          </a:xfrm>
        </p:spPr>
        <p:txBody>
          <a:bodyPr>
            <a:normAutofit/>
          </a:bodyPr>
          <a:lstStyle/>
          <a:p>
            <a:r>
              <a:rPr lang="en-IN" sz="2200" dirty="0"/>
              <a:t>Idle channels</a:t>
            </a:r>
          </a:p>
          <a:p>
            <a:r>
              <a:rPr lang="en-IN" sz="2200" dirty="0"/>
              <a:t>Narrow channel bandwidth 30hz</a:t>
            </a:r>
          </a:p>
          <a:p>
            <a:r>
              <a:rPr lang="en-IN" sz="2200" dirty="0"/>
              <a:t>Simple algorithm</a:t>
            </a:r>
          </a:p>
          <a:p>
            <a:r>
              <a:rPr lang="en-IN" sz="2200" dirty="0"/>
              <a:t>More efficient</a:t>
            </a:r>
          </a:p>
          <a:p>
            <a:r>
              <a:rPr lang="en-IN" sz="2200" dirty="0"/>
              <a:t>Efficient digital bit code and reducing the information bit rate can increase the capacity of channel</a:t>
            </a:r>
          </a:p>
          <a:p>
            <a:r>
              <a:rPr lang="en-IN" sz="2200" dirty="0"/>
              <a:t>No need of network timing</a:t>
            </a:r>
          </a:p>
          <a:p>
            <a:endParaRPr lang="en-IN" sz="2200" dirty="0"/>
          </a:p>
          <a:p>
            <a:endParaRPr lang="en-IN" sz="2200" dirty="0"/>
          </a:p>
          <a:p>
            <a:endParaRPr lang="en-IN" sz="2200" dirty="0"/>
          </a:p>
          <a:p>
            <a:endParaRPr lang="en-I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2805-9096-4213-80E9-7F418C72BD78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5220-3EC4-4174-BDEA-BC65693A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16414"/>
            <a:ext cx="6447501" cy="950854"/>
          </a:xfrm>
        </p:spPr>
        <p:txBody>
          <a:bodyPr>
            <a:normAutofit/>
          </a:bodyPr>
          <a:lstStyle/>
          <a:p>
            <a:r>
              <a:rPr lang="en-IN" sz="3000" dirty="0"/>
              <a:t>             DISADVANTAGE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AC27D-2EEF-4687-942E-76C2B2C1D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165710"/>
            <a:ext cx="6447501" cy="3183512"/>
          </a:xfrm>
        </p:spPr>
        <p:txBody>
          <a:bodyPr>
            <a:normAutofit/>
          </a:bodyPr>
          <a:lstStyle/>
          <a:p>
            <a:r>
              <a:rPr lang="en-IN" sz="2200" dirty="0"/>
              <a:t>Presence of guard band</a:t>
            </a:r>
          </a:p>
          <a:p>
            <a:r>
              <a:rPr lang="en-IN" sz="2200" dirty="0"/>
              <a:t>Maximum bit rate per channel is fixed</a:t>
            </a:r>
          </a:p>
          <a:p>
            <a:r>
              <a:rPr lang="en-IN" sz="2200" dirty="0"/>
              <a:t>Small flexibility</a:t>
            </a:r>
          </a:p>
          <a:p>
            <a:r>
              <a:rPr lang="en-IN" sz="2200" dirty="0"/>
              <a:t>Does not differ significantly along </a:t>
            </a:r>
            <a:r>
              <a:rPr lang="en-IN" sz="2200" dirty="0" err="1"/>
              <a:t>analog</a:t>
            </a:r>
            <a:r>
              <a:rPr lang="en-IN" sz="2200" dirty="0"/>
              <a:t> system</a:t>
            </a:r>
          </a:p>
          <a:p>
            <a:endParaRPr lang="en-I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E1-CF82-4171-96AA-470246907B00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4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E286B-E2F2-498C-8412-0FFDE988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dirty="0"/>
              <a:t>  TIME DIVISION MULTIPLE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B7C7-0F64-4574-B914-9AD63DB97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028568"/>
            <a:ext cx="7064375" cy="3320654"/>
          </a:xfrm>
        </p:spPr>
        <p:txBody>
          <a:bodyPr>
            <a:normAutofit/>
          </a:bodyPr>
          <a:lstStyle/>
          <a:p>
            <a:r>
              <a:rPr lang="en-IN" sz="2200" dirty="0"/>
              <a:t>Several user share one frequency channel</a:t>
            </a:r>
          </a:p>
          <a:p>
            <a:r>
              <a:rPr lang="en-IN" sz="2200" dirty="0"/>
              <a:t>User have to wait for their turn to transmit and receive </a:t>
            </a:r>
          </a:p>
          <a:p>
            <a:r>
              <a:rPr lang="en-IN" sz="2200" dirty="0"/>
              <a:t>FDMA frame length =4.675 </a:t>
            </a:r>
            <a:r>
              <a:rPr lang="en-IN" sz="2200" dirty="0" err="1"/>
              <a:t>ms</a:t>
            </a:r>
            <a:r>
              <a:rPr lang="en-IN" sz="2200" dirty="0"/>
              <a:t>/ 8 time slot</a:t>
            </a:r>
          </a:p>
          <a:p>
            <a:endParaRPr lang="en-I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FB77-CEF7-4475-8A36-C9E7430924FD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6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FE0F9-12DE-44A1-8675-0388CA4B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16414"/>
            <a:ext cx="6447501" cy="950854"/>
          </a:xfrm>
        </p:spPr>
        <p:txBody>
          <a:bodyPr>
            <a:normAutofit/>
          </a:bodyPr>
          <a:lstStyle/>
          <a:p>
            <a:r>
              <a:rPr lang="en-IN" sz="3000" dirty="0"/>
              <a:t>         FEATURES OF TDMA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2EE3E-4A00-4060-9EA6-A63224846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097139"/>
            <a:ext cx="7707312" cy="3252083"/>
          </a:xfrm>
        </p:spPr>
        <p:txBody>
          <a:bodyPr>
            <a:normAutofit/>
          </a:bodyPr>
          <a:lstStyle/>
          <a:p>
            <a:r>
              <a:rPr lang="en-IN" sz="2200" dirty="0"/>
              <a:t>Access complexity,strict time synchronisation</a:t>
            </a:r>
          </a:p>
          <a:p>
            <a:r>
              <a:rPr lang="en-IN" sz="2200" dirty="0"/>
              <a:t>For high capacity system traffic</a:t>
            </a:r>
          </a:p>
          <a:p>
            <a:r>
              <a:rPr lang="en-IN" sz="2200" dirty="0"/>
              <a:t>Simplification of multi channel station</a:t>
            </a:r>
          </a:p>
          <a:p>
            <a:r>
              <a:rPr lang="en-IN" sz="2200" dirty="0"/>
              <a:t>Delay in communication</a:t>
            </a:r>
          </a:p>
          <a:p>
            <a:r>
              <a:rPr lang="en-IN" sz="2200" dirty="0"/>
              <a:t>Need for digitalization of information</a:t>
            </a:r>
          </a:p>
          <a:p>
            <a:r>
              <a:rPr lang="en-IN" sz="2200" dirty="0"/>
              <a:t>It achieves high quality</a:t>
            </a:r>
          </a:p>
          <a:p>
            <a:endParaRPr lang="en-IN" sz="2200" dirty="0"/>
          </a:p>
          <a:p>
            <a:endParaRPr lang="en-I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4770-266A-489E-B4E5-DC5561931CDA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0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419</Words>
  <Application>Microsoft Office PowerPoint</Application>
  <PresentationFormat>Custom</PresentationFormat>
  <Paragraphs>115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:WIRELESS COMMUNICATION Presentation  Title : TDMA AND FDMA </vt:lpstr>
      <vt:lpstr>PowerPoint Presentation</vt:lpstr>
      <vt:lpstr>       FREQUENCY DIVISION MULTIPLE ACCESS </vt:lpstr>
      <vt:lpstr>          FEATURES OF FDMA</vt:lpstr>
      <vt:lpstr>     NUMBER OF CHANNELS IN FDMA</vt:lpstr>
      <vt:lpstr>                 ADVANTAGES</vt:lpstr>
      <vt:lpstr>             DISADVANTAGE</vt:lpstr>
      <vt:lpstr>  TIME DIVISION MULTIPLE ACCESS</vt:lpstr>
      <vt:lpstr>         FEATURES OF TDMA</vt:lpstr>
      <vt:lpstr>                 ADVANTAGES</vt:lpstr>
      <vt:lpstr>             DISADVANTAGES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yuvaraja</dc:creator>
  <cp:lastModifiedBy>Parthi</cp:lastModifiedBy>
  <cp:revision>133</cp:revision>
  <dcterms:created xsi:type="dcterms:W3CDTF">2020-02-02T08:43:51Z</dcterms:created>
  <dcterms:modified xsi:type="dcterms:W3CDTF">2021-03-11T18:59:56Z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2020-02-02T00:00:00Z</vt:filetime>
  </property>
  <property fmtid="{D5CDD505-2E9C-101B-9397-08002B2CF9AE}" pid="3" name="LastSaved">
    <vt:filetime>2020-02-02T00:00:00Z</vt:filetime>
  </property>
</Properties>
</file>